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notesMasterIdLst>
    <p:notesMasterId r:id="rId18"/>
  </p:notesMasterIdLst>
  <p:sldIdLst>
    <p:sldId id="256" r:id="rId2"/>
    <p:sldId id="257" r:id="rId3"/>
    <p:sldId id="297" r:id="rId4"/>
    <p:sldId id="298" r:id="rId5"/>
    <p:sldId id="299" r:id="rId6"/>
    <p:sldId id="296" r:id="rId7"/>
    <p:sldId id="300" r:id="rId8"/>
    <p:sldId id="262" r:id="rId9"/>
    <p:sldId id="301" r:id="rId10"/>
    <p:sldId id="263" r:id="rId11"/>
    <p:sldId id="302" r:id="rId12"/>
    <p:sldId id="303" r:id="rId13"/>
    <p:sldId id="306" r:id="rId14"/>
    <p:sldId id="307" r:id="rId15"/>
    <p:sldId id="304" r:id="rId16"/>
    <p:sldId id="305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4F62"/>
    <a:srgbClr val="635E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228" autoAdjust="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9C1728-9607-4F77-8EBE-5765A26C1C46}" type="datetimeFigureOut">
              <a:rPr lang="en-US" smtClean="0"/>
              <a:pPr/>
              <a:t>1/3/2024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5D7E9B-844C-4444-A38C-D404D0165D9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defRPr/>
            </a:pPr>
            <a:endParaRPr lang="en-US" dirty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37F5136-D84A-40DC-AEFE-5D415422AA2F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defRPr/>
            </a:pPr>
            <a:endParaRPr lang="en-US" dirty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7805E43-20EC-46B3-B6F3-02378464BAB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548252-0F0F-4207-9B43-AB231DA42A88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the New Hampshire Youth Development Center (sole state facility), as well as NH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mens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’ and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womens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’ prisons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all nine juvenile detention centers in West Virginia 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every juvenile male correctional facility in Alaska, Wyoming, and Wisconsin 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every juvenile justice commission facility and program statewide, and every county juvenile detention facility in New Jersey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8 residential facilities in Northern Florida 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all residential facilities of the Ohio Department of Youth Services 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the New Hampshire Youth Development Center (sole state facility), as well as NH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mens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’ and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womens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’ prisons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all nine juvenile detention centers in West Virginia 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every juvenile male correctional facility in Alaska, Wyoming, and Wisconsin 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every juvenile justice commission facility and program statewide, and every county juvenile detention facility in New Jersey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8 residential facilities in Northern Florida 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all residential facilities of the Ohio Department of Youth Services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5D7E9B-844C-4444-A38C-D404D0165D98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the New Hampshire Youth Development Center (sole state facility), as well as NH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mens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’ and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womens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’ prisons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all nine juvenile detention centers in West Virginia 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every juvenile male correctional facility in Alaska, Wyoming, and Wisconsin 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every juvenile justice commission facility and program statewide, and every county juvenile detention facility in New Jersey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8 residential facilities in Northern Florida 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all residential facilities of the Ohio Department of Youth Services 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the New Hampshire Youth Development Center (sole state facility), as well as NH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mens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’ and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womens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’ prisons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all nine juvenile detention centers in West Virginia 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every juvenile male correctional facility in Alaska, Wyoming, and Wisconsin 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every juvenile justice commission facility and program statewide, and every county juvenile detention facility in New Jersey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8 residential facilities in Northern Florida 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all residential facilities of the Ohio Department of Youth Services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5D7E9B-844C-4444-A38C-D404D0165D98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5D7E9B-844C-4444-A38C-D404D0165D98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5D7E9B-844C-4444-A38C-D404D0165D98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5D7E9B-844C-4444-A38C-D404D0165D98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6390-26DF-41BC-8BCB-002DACB82ABE}" type="datetimeFigureOut">
              <a:rPr lang="en-US" smtClean="0"/>
              <a:pPr/>
              <a:t>1/3/2024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95FA672-59AC-4A43-AC71-E57B0179CA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6390-26DF-41BC-8BCB-002DACB82ABE}" type="datetimeFigureOut">
              <a:rPr lang="en-US" smtClean="0"/>
              <a:pPr/>
              <a:t>1/3/2024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FA672-59AC-4A43-AC71-E57B0179CA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95FA672-59AC-4A43-AC71-E57B0179CA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6390-26DF-41BC-8BCB-002DACB82ABE}" type="datetimeFigureOut">
              <a:rPr lang="en-US" smtClean="0"/>
              <a:pPr/>
              <a:t>1/3/2024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6390-26DF-41BC-8BCB-002DACB82ABE}" type="datetimeFigureOut">
              <a:rPr lang="en-US" smtClean="0"/>
              <a:pPr/>
              <a:t>1/3/2024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95FA672-59AC-4A43-AC71-E57B0179CA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6390-26DF-41BC-8BCB-002DACB82ABE}" type="datetimeFigureOut">
              <a:rPr lang="en-US" smtClean="0"/>
              <a:pPr/>
              <a:t>1/3/2024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95FA672-59AC-4A43-AC71-E57B0179CA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01DC6390-26DF-41BC-8BCB-002DACB82ABE}" type="datetimeFigureOut">
              <a:rPr lang="en-US" smtClean="0"/>
              <a:pPr/>
              <a:t>1/3/2024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FA672-59AC-4A43-AC71-E57B0179CA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6390-26DF-41BC-8BCB-002DACB82ABE}" type="datetimeFigureOut">
              <a:rPr lang="en-US" smtClean="0"/>
              <a:pPr/>
              <a:t>1/3/2024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95FA672-59AC-4A43-AC71-E57B0179CA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6390-26DF-41BC-8BCB-002DACB82ABE}" type="datetimeFigureOut">
              <a:rPr lang="en-US" smtClean="0"/>
              <a:pPr/>
              <a:t>1/3/2024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95FA672-59AC-4A43-AC71-E57B0179CA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6390-26DF-41BC-8BCB-002DACB82ABE}" type="datetimeFigureOut">
              <a:rPr lang="en-US" smtClean="0"/>
              <a:pPr/>
              <a:t>1/3/2024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95FA672-59AC-4A43-AC71-E57B0179CA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95FA672-59AC-4A43-AC71-E57B0179CA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6390-26DF-41BC-8BCB-002DACB82ABE}" type="datetimeFigureOut">
              <a:rPr lang="en-US" smtClean="0"/>
              <a:pPr/>
              <a:t>1/3/2024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95FA672-59AC-4A43-AC71-E57B0179CA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01DC6390-26DF-41BC-8BCB-002DACB82ABE}" type="datetimeFigureOut">
              <a:rPr lang="en-US" smtClean="0"/>
              <a:pPr/>
              <a:t>1/3/2024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01DC6390-26DF-41BC-8BCB-002DACB82ABE}" type="datetimeFigureOut">
              <a:rPr lang="en-US" smtClean="0"/>
              <a:pPr/>
              <a:t>1/3/2024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95FA672-59AC-4A43-AC71-E57B0179CA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sabrina@newfreedomprograms.co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914400" y="2286000"/>
            <a:ext cx="7772400" cy="1295400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OPEN TO CHANGE    </a:t>
            </a:r>
            <a:br>
              <a:rPr lang="en-US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Open Group Substance Abuse Curriculum 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Tahoma" pitchFamily="34" charset="0"/>
                <a:ea typeface="Tahoma" pitchFamily="34" charset="0"/>
                <a:cs typeface="Tahoma" pitchFamily="34" charset="0"/>
              </a:rPr>
              <a:t>Phoenix/New Freedom Programs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3429000" cy="4114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Each one of the three units divides 10 sessions into three subgroups with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specific objectives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linked to the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stages of change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57106" y="990600"/>
            <a:ext cx="5148769" cy="5733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Tahoma" pitchFamily="34" charset="0"/>
                <a:ea typeface="Tahoma" pitchFamily="34" charset="0"/>
                <a:cs typeface="Tahoma" pitchFamily="34" charset="0"/>
              </a:rPr>
              <a:t>Phoenix/New Freedom Programs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8534400" cy="1143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Together, the three units achieve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concrete outcomes and goals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399" y="2819400"/>
            <a:ext cx="8913041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Tahoma" pitchFamily="34" charset="0"/>
                <a:ea typeface="Tahoma" pitchFamily="34" charset="0"/>
                <a:cs typeface="Tahoma" pitchFamily="34" charset="0"/>
              </a:rPr>
              <a:t>Phoenix/New Freedom Programs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8534400" cy="1143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The program concludes with a one-on-one summary and review, and resources to support the progress made within the group.</a:t>
            </a:r>
          </a:p>
        </p:txBody>
      </p:sp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34" y="3048000"/>
            <a:ext cx="8122966" cy="290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04800" y="1447800"/>
            <a:ext cx="8686800" cy="5943600"/>
          </a:xfrm>
          <a:ln>
            <a:solidFill>
              <a:schemeClr val="accent5"/>
            </a:solidFill>
          </a:ln>
        </p:spPr>
        <p:txBody>
          <a:bodyPr>
            <a:normAutofit/>
          </a:bodyPr>
          <a:lstStyle/>
          <a:p>
            <a:pPr>
              <a:buClr>
                <a:schemeClr val="accent5"/>
              </a:buClr>
              <a:buNone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The program is supported by a wealth of additional resources:</a:t>
            </a:r>
          </a:p>
          <a:p>
            <a:pPr>
              <a:buClr>
                <a:schemeClr val="accent5"/>
              </a:buClr>
              <a:buNone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Clr>
                <a:schemeClr val="accent5"/>
              </a:buClr>
            </a:pPr>
            <a:r>
              <a:rPr lang="en-US" sz="20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Model program overview--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Visual overview of 30, 40, 50, or 60-session model and intended outcomes.</a:t>
            </a:r>
          </a:p>
          <a:p>
            <a:pPr>
              <a:buClr>
                <a:schemeClr val="accent5"/>
              </a:buClr>
              <a:buNone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Clr>
                <a:schemeClr val="accent5"/>
              </a:buClr>
            </a:pPr>
            <a:r>
              <a:rPr lang="en-US" sz="20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PCA Change Talk Tool--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Brief assessment of participant motivation (scores reflect stage of change).</a:t>
            </a:r>
          </a:p>
          <a:p>
            <a:pPr>
              <a:buClr>
                <a:schemeClr val="accent5"/>
              </a:buClr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Clr>
                <a:schemeClr val="accent5"/>
              </a:buClr>
            </a:pPr>
            <a:r>
              <a:rPr lang="en-US" sz="20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MI toolkit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-- Includes key resources for assessment of motivation (MI rulers), symptoms management, and development of MI “change talk.” Helpful as an on-desk reference for all program staff. toolkit explanation guides the use of the MI toolkit                       </a:t>
            </a:r>
          </a:p>
          <a:p>
            <a:pPr>
              <a:buClr>
                <a:schemeClr val="accent5"/>
              </a:buClr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>
              <a:buClr>
                <a:schemeClr val="accent5"/>
              </a:buClr>
              <a:buNone/>
            </a:pPr>
            <a:r>
              <a:rPr lang="en-US" sz="16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(continues on next slide)</a:t>
            </a:r>
          </a:p>
          <a:p>
            <a:pPr>
              <a:buClr>
                <a:schemeClr val="accent5"/>
              </a:buClr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Clr>
                <a:schemeClr val="accent5"/>
              </a:buClr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Clr>
                <a:schemeClr val="accent5"/>
              </a:buClr>
              <a:buNone/>
            </a:pPr>
            <a:endParaRPr lang="en-US" sz="2400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Clr>
                <a:schemeClr val="accent5"/>
              </a:buClr>
              <a:buNone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chemeClr val="accent3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OPEN TO CHANGE </a:t>
            </a:r>
            <a:endParaRPr lang="en-US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04800" y="1447800"/>
            <a:ext cx="8503920" cy="4800600"/>
          </a:xfrm>
          <a:ln>
            <a:solidFill>
              <a:schemeClr val="accent5"/>
            </a:solidFill>
          </a:ln>
        </p:spPr>
        <p:txBody>
          <a:bodyPr>
            <a:normAutofit lnSpcReduction="10000"/>
          </a:bodyPr>
          <a:lstStyle/>
          <a:p>
            <a:pPr>
              <a:buClr>
                <a:schemeClr val="accent5"/>
              </a:buClr>
              <a:buNone/>
            </a:pPr>
            <a:endParaRPr lang="en-US" sz="2800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Clr>
                <a:schemeClr val="accent5"/>
              </a:buClr>
            </a:pPr>
            <a:r>
              <a:rPr lang="en-US" sz="20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MI rulers Importance, Confidence, and Readiness rulers--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Includes all three rulers on one sheet for use in 1:1 sessions.</a:t>
            </a:r>
          </a:p>
          <a:p>
            <a:pPr>
              <a:buClr>
                <a:schemeClr val="accent5"/>
              </a:buClr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Clr>
                <a:schemeClr val="accent5"/>
              </a:buClr>
            </a:pPr>
            <a:r>
              <a:rPr lang="en-US" sz="20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PEM Progress evaluation model--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Helpful tool for use in 1:1 to assess and document participant progress.</a:t>
            </a:r>
          </a:p>
          <a:p>
            <a:pPr>
              <a:buClr>
                <a:schemeClr val="accent5"/>
              </a:buClr>
            </a:pPr>
            <a:endParaRPr lang="en-US" sz="2000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Clr>
                <a:schemeClr val="accent5"/>
              </a:buClr>
            </a:pPr>
            <a:r>
              <a:rPr lang="en-US" sz="20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Fidelity monitoring checklist--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Useful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checksheet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for clinical supervisors and program administrators.</a:t>
            </a:r>
          </a:p>
          <a:p>
            <a:pPr>
              <a:buClr>
                <a:schemeClr val="accent5"/>
              </a:buClr>
            </a:pPr>
            <a:endParaRPr lang="en-US" sz="2000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Clr>
                <a:schemeClr val="accent5"/>
              </a:buClr>
            </a:pPr>
            <a:r>
              <a:rPr lang="en-US" sz="20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Motivational Interviewing stage-based resource set.--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Multiple resources appropriate for initial assessment, and for participants in the precontemplation stage of change. Also for any participants who have recently relapsed.</a:t>
            </a:r>
          </a:p>
          <a:p>
            <a:pPr>
              <a:buClr>
                <a:schemeClr val="accent5"/>
              </a:buClr>
              <a:buNone/>
            </a:pPr>
            <a:endParaRPr lang="en-US" sz="2400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Clr>
                <a:schemeClr val="accent5"/>
              </a:buClr>
              <a:buNone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chemeClr val="accent3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OPEN TO CHANGE </a:t>
            </a:r>
            <a:endParaRPr lang="en-US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04800" y="1828800"/>
            <a:ext cx="8503920" cy="4572000"/>
          </a:xfrm>
          <a:ln>
            <a:solidFill>
              <a:schemeClr val="accent5"/>
            </a:solidFill>
          </a:ln>
        </p:spPr>
        <p:txBody>
          <a:bodyPr>
            <a:normAutofit/>
          </a:bodyPr>
          <a:lstStyle/>
          <a:p>
            <a:pPr>
              <a:buClr>
                <a:schemeClr val="accent5"/>
              </a:buClr>
              <a:buNone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This program is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remarkably affordable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and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cost-effective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Provided under our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site license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allowing for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unlimited duplication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for all programs conducted at the designated sites or facilities. 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No future costs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  <a:p>
            <a:pPr>
              <a:buClr>
                <a:schemeClr val="accent5"/>
              </a:buClr>
              <a:buNone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Clr>
                <a:schemeClr val="accent5"/>
              </a:buClr>
              <a:buNone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The full 30-session resource, including all tools, staff support resources, and individual and group materials, is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$1995.</a:t>
            </a:r>
          </a:p>
          <a:p>
            <a:pPr>
              <a:buClr>
                <a:schemeClr val="accent5"/>
              </a:buClr>
              <a:buNone/>
            </a:pPr>
            <a:endParaRPr lang="en-US" sz="2400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Clr>
                <a:schemeClr val="accent5"/>
              </a:buClr>
              <a:buNone/>
            </a:pP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The longer programs are priced comparably:   40 sessions-  $2625, 50 sessions- $3195, 60 sessions – $3595, etc.</a:t>
            </a:r>
          </a:p>
          <a:p>
            <a:pPr>
              <a:buClr>
                <a:schemeClr val="accent5"/>
              </a:buClr>
              <a:buNone/>
            </a:pPr>
            <a:endParaRPr lang="en-US" sz="2400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Clr>
                <a:schemeClr val="accent5"/>
              </a:buClr>
              <a:buNone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chemeClr val="accent3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OPEN TO CHANGE </a:t>
            </a:r>
            <a:endParaRPr lang="en-US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04800" y="1600200"/>
            <a:ext cx="8503920" cy="4800600"/>
          </a:xfrm>
          <a:ln>
            <a:solidFill>
              <a:schemeClr val="accent5"/>
            </a:solidFill>
          </a:ln>
        </p:spPr>
        <p:txBody>
          <a:bodyPr>
            <a:normAutofit/>
          </a:bodyPr>
          <a:lstStyle/>
          <a:p>
            <a:pPr>
              <a:buClr>
                <a:schemeClr val="accent5"/>
              </a:buClr>
              <a:buNone/>
            </a:pP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 New Freedom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and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Insight and Outlook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have supported more than 2500 programs nationwide.  In addition to this model, we have developed hundreds of different programs:  open/closed groups, short/long dosage, adult/ juvenile, male/female gender-specific, dual diagnosis, Spanish-language, correctional, (including in-cell), residential, or community settings.  </a:t>
            </a:r>
          </a:p>
          <a:p>
            <a:pPr>
              <a:buClr>
                <a:schemeClr val="accent5"/>
              </a:buClr>
              <a:buNone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Clr>
                <a:schemeClr val="accent5"/>
              </a:buClr>
              <a:buNone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For more details, a detailed list of the contents of each unit, or to order, please contact: </a:t>
            </a:r>
          </a:p>
          <a:p>
            <a:pPr algn="ctr">
              <a:buClr>
                <a:schemeClr val="accent5"/>
              </a:buClr>
              <a:buNone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  <a:hlinkClick r:id="rId2"/>
              </a:rPr>
              <a:t>sabrina@newfreedomprograms.com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>
              <a:buClr>
                <a:schemeClr val="accent5"/>
              </a:buClr>
              <a:buNone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(212) 513-0176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>
              <a:buClr>
                <a:schemeClr val="accent5"/>
              </a:buClr>
              <a:buNone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chemeClr val="accent3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OPEN TO CHANGE </a:t>
            </a:r>
            <a:endParaRPr lang="en-US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04800" y="1828800"/>
            <a:ext cx="8503920" cy="4572000"/>
          </a:xfrm>
          <a:ln>
            <a:solidFill>
              <a:schemeClr val="accent5"/>
            </a:solidFill>
          </a:ln>
        </p:spPr>
        <p:txBody>
          <a:bodyPr>
            <a:normAutofit/>
          </a:bodyPr>
          <a:lstStyle/>
          <a:p>
            <a:pPr>
              <a:buClr>
                <a:schemeClr val="accent5"/>
              </a:buClr>
            </a:pP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State-of-the-art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substance abuse programming shaped for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flexible administration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and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concrete results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  <a:p>
            <a:pPr>
              <a:buNone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			</a:t>
            </a:r>
          </a:p>
          <a:p>
            <a:pPr>
              <a:buClr>
                <a:schemeClr val="accent5"/>
              </a:buClr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Comprehensive 30-session, open group program package featuring a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creative new approach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 participants can be added to the group at any point, but the outcome-driven model provides structure and support for individual progress and change.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chemeClr val="accent3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OPEN TO CHANGE - 30</a:t>
            </a:r>
            <a:endParaRPr lang="en-US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01752" y="1752600"/>
            <a:ext cx="8503920" cy="4572000"/>
          </a:xfrm>
          <a:ln>
            <a:solidFill>
              <a:schemeClr val="accent5"/>
            </a:solidFill>
          </a:ln>
        </p:spPr>
        <p:txBody>
          <a:bodyPr>
            <a:normAutofit/>
          </a:bodyPr>
          <a:lstStyle/>
          <a:p>
            <a:pPr>
              <a:buClr>
                <a:schemeClr val="accent5"/>
              </a:buClr>
            </a:pP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Easy to implement, turnkey model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includes complete resources for 30 group sessions, one-on-one counseling, and support in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documenting participation, progress, and outcomes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	</a:t>
            </a:r>
          </a:p>
          <a:p>
            <a:pPr>
              <a:buClr>
                <a:schemeClr val="accent5"/>
              </a:buClr>
              <a:buNone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	</a:t>
            </a:r>
          </a:p>
          <a:p>
            <a:pPr>
              <a:buClr>
                <a:schemeClr val="accent5"/>
              </a:buClr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Based on our widely-used New Freedom and Insight and Outlook substance abuse program models, including the documented and successful</a:t>
            </a:r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i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 Road Not Taken</a:t>
            </a:r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program at New York City’s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Rikers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Island.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chemeClr val="accent3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OPEN TO CHANGE - 30</a:t>
            </a:r>
            <a:endParaRPr lang="en-US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2438400"/>
            <a:ext cx="8504238" cy="41148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 the year following introduction of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 Road Not Taken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drug court judges began to note that inmates who completed the program were not being re-arrested as frequently as those who did not receive the programming.  As a result, the program was officially partnered with the drug courts, and judges began sentencing offenders directly into the program.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1507" name="Picture 5" descr="C:\Users\Rob\Desktop\OJJDP-lo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86600" y="381000"/>
            <a:ext cx="1371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2438400"/>
            <a:ext cx="8504238" cy="3886200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 October of 2012, research data from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 Road Not Taken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was selected to be presented at the American Public Health Association 140th Annual Meeting and Expo in San Francisco.  Among the findings: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74320" indent="-274320" fontAlgn="auto"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v"/>
              <a:defRPr/>
            </a:pP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41.67%</a:t>
            </a:r>
            <a:r>
              <a:rPr lang="en-US" sz="24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reduction in multiple re-arrests</a:t>
            </a:r>
          </a:p>
          <a:p>
            <a:pPr marL="274320" indent="-274320" fontAlgn="auto"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v"/>
              <a:defRPr/>
            </a:pP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74320" indent="-274320" fontAlgn="auto"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v"/>
              <a:defRPr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23% reduction - to 32% -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of recidivism for those experiencing a longer length of stay (more than 41 days) in the program.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2531" name="Picture 5" descr="C:\Users\Rob\Desktop\OJJDP-lo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86600" y="381000"/>
            <a:ext cx="1371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2209800"/>
            <a:ext cx="8503920" cy="388924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Riker’s Island facility in NYC uses our materials in two programs:  A Road Not Taken (substance abuse) and Beyond The Bridge (mental health):</a:t>
            </a:r>
          </a:p>
          <a:p>
            <a:pPr>
              <a:buFont typeface="Wingdings" pitchFamily="2" charset="2"/>
              <a:buNone/>
              <a:defRPr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Char char="v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 Road Not Taken has documented a 35% decrease in recidivism.  Judges in NYC are sentencing offenders directly to the program.</a:t>
            </a:r>
          </a:p>
          <a:p>
            <a:pPr>
              <a:buFont typeface="Wingdings" pitchFamily="2" charset="2"/>
              <a:buChar char="v"/>
              <a:defRPr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Char char="v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Beyond the Bridge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31% drop in violent incidents across the population using our curriculum, as opposed to a 15% drop in violent incidents across the entire facility</a:t>
            </a:r>
          </a:p>
          <a:p>
            <a:pPr>
              <a:buFont typeface="Wingdings" pitchFamily="2" charset="2"/>
              <a:buNone/>
              <a:defRPr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29" name="Picture 5" descr="C:\Users\Rob\Desktop\OJJDP-lo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86600" y="381000"/>
            <a:ext cx="1371600" cy="400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01752" y="1752600"/>
            <a:ext cx="8503920" cy="4572000"/>
          </a:xfrm>
          <a:ln>
            <a:solidFill>
              <a:schemeClr val="accent5"/>
            </a:solidFill>
          </a:ln>
        </p:spPr>
        <p:txBody>
          <a:bodyPr>
            <a:normAutofit/>
          </a:bodyPr>
          <a:lstStyle/>
          <a:p>
            <a:pPr>
              <a:buClr>
                <a:schemeClr val="accent5"/>
              </a:buClr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This resource is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CBT and MI-based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and specifically addresses the most common and problematic issues underlying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pre-contemplation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in this population!  </a:t>
            </a:r>
          </a:p>
          <a:p>
            <a:pPr>
              <a:buNone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Clr>
                <a:schemeClr val="accent5"/>
              </a:buClr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Core program elements address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internal and external risk factors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for past problems and guide the development of effective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relapse prevention plans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 The materials guide participants from pre-contemplation through subsequent stages of change</a:t>
            </a:r>
            <a:r>
              <a:rPr lang="en-US" sz="2400" dirty="0"/>
              <a:t>.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chemeClr val="accent3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OPEN TO CHANGE </a:t>
            </a:r>
            <a:endParaRPr lang="en-US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441448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The program begins with a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1-on-1 session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prior to participation in the program.  Resources include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assessment worksheets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and resources to start to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chip away at pre- or anti-contemplation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9638" y="3886200"/>
            <a:ext cx="73247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6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OPEN TO CHANGE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0"/>
            <a:ext cx="8534400" cy="533400"/>
          </a:xfrm>
        </p:spPr>
        <p:txBody>
          <a:bodyPr>
            <a:normAutofit fontScale="90000"/>
          </a:bodyPr>
          <a:lstStyle/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The 30-session model then proceeds to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three 10-session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units.  The longer (40,50,60 session programs) have similar models.</a:t>
            </a:r>
          </a:p>
        </p:txBody>
      </p:sp>
      <p:sp>
        <p:nvSpPr>
          <p:cNvPr id="9" name="Title 6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OPEN TO CHANGE 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2209800"/>
            <a:ext cx="741997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1404</TotalTime>
  <Words>1222</Words>
  <Application>Microsoft Office PowerPoint</Application>
  <PresentationFormat>On-screen Show (4:3)</PresentationFormat>
  <Paragraphs>104</Paragraphs>
  <Slides>16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Calibri</vt:lpstr>
      <vt:lpstr>Georgia</vt:lpstr>
      <vt:lpstr>Tahoma</vt:lpstr>
      <vt:lpstr>Wingdings</vt:lpstr>
      <vt:lpstr>Wingdings 2</vt:lpstr>
      <vt:lpstr>Civic</vt:lpstr>
      <vt:lpstr>OPEN TO CHANGE     Open Group Substance Abuse Curriculum </vt:lpstr>
      <vt:lpstr>OPEN TO CHANGE - 30</vt:lpstr>
      <vt:lpstr>OPEN TO CHANGE - 30</vt:lpstr>
      <vt:lpstr>PowerPoint Presentation</vt:lpstr>
      <vt:lpstr>PowerPoint Presentation</vt:lpstr>
      <vt:lpstr>PowerPoint Presentation</vt:lpstr>
      <vt:lpstr>OPEN TO CHANGE </vt:lpstr>
      <vt:lpstr>The program begins with a 1-on-1 session prior to participation in the program.  Resources include assessment worksheets and resources to start to chip away at pre- or anti-contemplation.</vt:lpstr>
      <vt:lpstr>The 30-session model then proceeds to three 10-session units.  The longer (40,50,60 session programs) have similar models.</vt:lpstr>
      <vt:lpstr>Phoenix/New Freedom Programs</vt:lpstr>
      <vt:lpstr>Phoenix/New Freedom Programs</vt:lpstr>
      <vt:lpstr>Phoenix/New Freedom Programs</vt:lpstr>
      <vt:lpstr>OPEN TO CHANGE </vt:lpstr>
      <vt:lpstr>OPEN TO CHANGE </vt:lpstr>
      <vt:lpstr>OPEN TO CHANGE </vt:lpstr>
      <vt:lpstr>OPEN TO CHANGE 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Georgia Department of Corrections Youth Facility Program</dc:title>
  <dc:creator>Rob</dc:creator>
  <cp:lastModifiedBy>Rob Meador</cp:lastModifiedBy>
  <cp:revision>51</cp:revision>
  <dcterms:created xsi:type="dcterms:W3CDTF">2012-12-12T19:26:15Z</dcterms:created>
  <dcterms:modified xsi:type="dcterms:W3CDTF">2024-01-04T00:08:04Z</dcterms:modified>
</cp:coreProperties>
</file>